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4" r:id="rId6"/>
    <p:sldId id="260" r:id="rId7"/>
    <p:sldId id="261" r:id="rId8"/>
    <p:sldId id="265" r:id="rId9"/>
    <p:sldId id="267" r:id="rId10"/>
    <p:sldId id="262" r:id="rId11"/>
    <p:sldId id="266" r:id="rId12"/>
    <p:sldId id="263" r:id="rId13"/>
    <p:sldId id="268" r:id="rId14"/>
    <p:sldId id="269" r:id="rId15"/>
    <p:sldId id="270" r:id="rId16"/>
    <p:sldId id="271" r:id="rId1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8448" autoAdjust="0"/>
  </p:normalViewPr>
  <p:slideViewPr>
    <p:cSldViewPr snapToGrid="0" snapToObjects="1">
      <p:cViewPr varScale="1">
        <p:scale>
          <a:sx n="98" d="100"/>
          <a:sy n="98" d="100"/>
        </p:scale>
        <p:origin x="-1248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printerSettings" Target="printerSettings/printerSettings1.bin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D30F63-ACCC-8F47-87F1-1CD2436DA7FC}" type="datetimeFigureOut">
              <a:rPr lang="en-US" smtClean="0"/>
              <a:t>4/13/15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DBF9A-B1F2-9B46-ABB3-81104992CB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76277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D30F63-ACCC-8F47-87F1-1CD2436DA7FC}" type="datetimeFigureOut">
              <a:rPr lang="en-US" smtClean="0"/>
              <a:t>4/13/15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DBF9A-B1F2-9B46-ABB3-81104992CB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4353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D30F63-ACCC-8F47-87F1-1CD2436DA7FC}" type="datetimeFigureOut">
              <a:rPr lang="en-US" smtClean="0"/>
              <a:t>4/13/15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DBF9A-B1F2-9B46-ABB3-81104992CB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4644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D30F63-ACCC-8F47-87F1-1CD2436DA7FC}" type="datetimeFigureOut">
              <a:rPr lang="en-US" smtClean="0"/>
              <a:t>4/13/15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DBF9A-B1F2-9B46-ABB3-81104992CB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8169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D30F63-ACCC-8F47-87F1-1CD2436DA7FC}" type="datetimeFigureOut">
              <a:rPr lang="en-US" smtClean="0"/>
              <a:t>4/13/15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DBF9A-B1F2-9B46-ABB3-81104992CB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4174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D30F63-ACCC-8F47-87F1-1CD2436DA7FC}" type="datetimeFigureOut">
              <a:rPr lang="en-US" smtClean="0"/>
              <a:t>4/13/15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DBF9A-B1F2-9B46-ABB3-81104992CB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4933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D30F63-ACCC-8F47-87F1-1CD2436DA7FC}" type="datetimeFigureOut">
              <a:rPr lang="en-US" smtClean="0"/>
              <a:t>4/13/15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DBF9A-B1F2-9B46-ABB3-81104992CB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5574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D30F63-ACCC-8F47-87F1-1CD2436DA7FC}" type="datetimeFigureOut">
              <a:rPr lang="en-US" smtClean="0"/>
              <a:t>4/13/15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DBF9A-B1F2-9B46-ABB3-81104992CB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5861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D30F63-ACCC-8F47-87F1-1CD2436DA7FC}" type="datetimeFigureOut">
              <a:rPr lang="en-US" smtClean="0"/>
              <a:t>4/13/15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DBF9A-B1F2-9B46-ABB3-81104992CB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5668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D30F63-ACCC-8F47-87F1-1CD2436DA7FC}" type="datetimeFigureOut">
              <a:rPr lang="en-US" smtClean="0"/>
              <a:t>4/13/15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DBF9A-B1F2-9B46-ABB3-81104992CB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9702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D30F63-ACCC-8F47-87F1-1CD2436DA7FC}" type="datetimeFigureOut">
              <a:rPr lang="en-US" smtClean="0"/>
              <a:t>4/13/15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DBF9A-B1F2-9B46-ABB3-81104992CB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6065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D30F63-ACCC-8F47-87F1-1CD2436DA7FC}" type="datetimeFigureOut">
              <a:rPr lang="en-US" smtClean="0"/>
              <a:t>4/13/15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9DBF9A-B1F2-9B46-ABB3-81104992CB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8625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Stochastic Yan Network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04/06/2015</a:t>
            </a:r>
          </a:p>
          <a:p>
            <a:r>
              <a:rPr lang="en-US" dirty="0" smtClean="0"/>
              <a:t>Herman Gudjonson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65875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5059"/>
            <a:ext cx="8229600" cy="63241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Mae/miR7 promoter site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89209"/>
            <a:ext cx="3922849" cy="1056181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 smtClean="0"/>
              <a:t>Following Matt Hope’s thermodynamic multi-site model for Yan binding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2410180"/>
            <a:ext cx="791889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Z = 1 +</a:t>
            </a:r>
          </a:p>
          <a:p>
            <a:pPr lvl="1"/>
            <a:r>
              <a:rPr lang="en-US" dirty="0" smtClean="0"/>
              <a:t>+ [Y] </a:t>
            </a:r>
            <a:r>
              <a:rPr lang="en-US" dirty="0" err="1" smtClean="0"/>
              <a:t>exp</a:t>
            </a:r>
            <a:r>
              <a:rPr lang="en-US" dirty="0" smtClean="0"/>
              <a:t>(</a:t>
            </a:r>
            <a:r>
              <a:rPr lang="en-US" dirty="0" err="1" smtClean="0"/>
              <a:t>dGets</a:t>
            </a:r>
            <a:r>
              <a:rPr lang="en-US" dirty="0" smtClean="0"/>
              <a:t>/</a:t>
            </a:r>
            <a:r>
              <a:rPr lang="en-US" dirty="0" err="1" smtClean="0"/>
              <a:t>KbT</a:t>
            </a:r>
            <a:r>
              <a:rPr lang="en-US" dirty="0" smtClean="0"/>
              <a:t>) + [Y] </a:t>
            </a:r>
            <a:r>
              <a:rPr lang="en-US" dirty="0" err="1" smtClean="0"/>
              <a:t>exp</a:t>
            </a:r>
            <a:r>
              <a:rPr lang="en-US" dirty="0" smtClean="0"/>
              <a:t>(</a:t>
            </a:r>
            <a:r>
              <a:rPr lang="en-US" dirty="0" err="1" smtClean="0"/>
              <a:t>dGns</a:t>
            </a:r>
            <a:r>
              <a:rPr lang="en-US" dirty="0" smtClean="0"/>
              <a:t>/</a:t>
            </a:r>
            <a:r>
              <a:rPr lang="en-US" dirty="0" err="1" smtClean="0"/>
              <a:t>KbT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+ [Y]</a:t>
            </a:r>
            <a:r>
              <a:rPr lang="en-US" baseline="30000" dirty="0" smtClean="0"/>
              <a:t>2</a:t>
            </a:r>
            <a:r>
              <a:rPr lang="en-US" dirty="0" smtClean="0"/>
              <a:t> </a:t>
            </a:r>
            <a:r>
              <a:rPr lang="en-US" dirty="0" err="1" smtClean="0"/>
              <a:t>exp</a:t>
            </a:r>
            <a:r>
              <a:rPr lang="en-US" dirty="0" smtClean="0"/>
              <a:t>((</a:t>
            </a:r>
            <a:r>
              <a:rPr lang="en-US" dirty="0" err="1" smtClean="0"/>
              <a:t>dGets</a:t>
            </a:r>
            <a:r>
              <a:rPr lang="en-US" dirty="0" smtClean="0"/>
              <a:t> + </a:t>
            </a:r>
            <a:r>
              <a:rPr lang="en-US" dirty="0" err="1" smtClean="0"/>
              <a:t>dGns</a:t>
            </a:r>
            <a:r>
              <a:rPr lang="en-US" dirty="0" smtClean="0"/>
              <a:t> + </a:t>
            </a:r>
            <a:r>
              <a:rPr lang="en-US" dirty="0" err="1" smtClean="0"/>
              <a:t>dGsam</a:t>
            </a:r>
            <a:r>
              <a:rPr lang="en-US" dirty="0" smtClean="0"/>
              <a:t>)/</a:t>
            </a:r>
            <a:r>
              <a:rPr lang="en-US" dirty="0" err="1" smtClean="0"/>
              <a:t>KbT</a:t>
            </a:r>
            <a:r>
              <a:rPr lang="en-US" dirty="0" smtClean="0"/>
              <a:t>) + [Y-Y] </a:t>
            </a:r>
            <a:r>
              <a:rPr lang="en-US" dirty="0" err="1" smtClean="0"/>
              <a:t>exp</a:t>
            </a:r>
            <a:r>
              <a:rPr lang="en-US" dirty="0" smtClean="0"/>
              <a:t>((</a:t>
            </a:r>
            <a:r>
              <a:rPr lang="en-US" dirty="0" err="1" smtClean="0"/>
              <a:t>dGets</a:t>
            </a:r>
            <a:r>
              <a:rPr lang="en-US" dirty="0" smtClean="0"/>
              <a:t> + </a:t>
            </a:r>
            <a:r>
              <a:rPr lang="en-US" dirty="0" err="1" smtClean="0"/>
              <a:t>dGns</a:t>
            </a:r>
            <a:r>
              <a:rPr lang="en-US" dirty="0" smtClean="0"/>
              <a:t>)/</a:t>
            </a:r>
            <a:r>
              <a:rPr lang="en-US" dirty="0" err="1" smtClean="0"/>
              <a:t>KbT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+ [P1] </a:t>
            </a:r>
            <a:r>
              <a:rPr lang="en-US" dirty="0" err="1" smtClean="0"/>
              <a:t>exp</a:t>
            </a:r>
            <a:r>
              <a:rPr lang="en-US" dirty="0" smtClean="0"/>
              <a:t>(</a:t>
            </a:r>
            <a:r>
              <a:rPr lang="en-US" dirty="0" err="1" smtClean="0"/>
              <a:t>dGpnt</a:t>
            </a:r>
            <a:r>
              <a:rPr lang="en-US" dirty="0" smtClean="0"/>
              <a:t>/</a:t>
            </a:r>
            <a:r>
              <a:rPr lang="en-US" dirty="0" err="1" smtClean="0"/>
              <a:t>KbT</a:t>
            </a:r>
            <a:r>
              <a:rPr lang="en-US" dirty="0" smtClean="0"/>
              <a:t>) + [P2p] </a:t>
            </a:r>
            <a:r>
              <a:rPr lang="en-US" dirty="0" err="1" smtClean="0"/>
              <a:t>exp</a:t>
            </a:r>
            <a:r>
              <a:rPr lang="en-US" dirty="0" smtClean="0"/>
              <a:t>(</a:t>
            </a:r>
            <a:r>
              <a:rPr lang="en-US" dirty="0" err="1" smtClean="0"/>
              <a:t>dGpnt</a:t>
            </a:r>
            <a:r>
              <a:rPr lang="en-US" dirty="0" smtClean="0"/>
              <a:t>/</a:t>
            </a:r>
            <a:r>
              <a:rPr lang="en-US" dirty="0" err="1" smtClean="0"/>
              <a:t>KbT</a:t>
            </a:r>
            <a:r>
              <a:rPr lang="en-US" dirty="0" smtClean="0"/>
              <a:t>)</a:t>
            </a:r>
          </a:p>
          <a:p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476629" y="4282576"/>
            <a:ext cx="1538444" cy="397638"/>
            <a:chOff x="457200" y="5001772"/>
            <a:chExt cx="1538444" cy="397638"/>
          </a:xfrm>
        </p:grpSpPr>
        <p:grpSp>
          <p:nvGrpSpPr>
            <p:cNvPr id="11" name="Group 10"/>
            <p:cNvGrpSpPr/>
            <p:nvPr/>
          </p:nvGrpSpPr>
          <p:grpSpPr>
            <a:xfrm>
              <a:off x="457200" y="5001772"/>
              <a:ext cx="1538444" cy="90706"/>
              <a:chOff x="457200" y="5001772"/>
              <a:chExt cx="1538444" cy="90706"/>
            </a:xfrm>
          </p:grpSpPr>
          <p:cxnSp>
            <p:nvCxnSpPr>
              <p:cNvPr id="6" name="Straight Connector 5"/>
              <p:cNvCxnSpPr/>
              <p:nvPr/>
            </p:nvCxnSpPr>
            <p:spPr>
              <a:xfrm>
                <a:off x="457200" y="5014730"/>
                <a:ext cx="1538444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Rectangle 6"/>
              <p:cNvSpPr/>
              <p:nvPr/>
            </p:nvSpPr>
            <p:spPr>
              <a:xfrm>
                <a:off x="1205161" y="5001772"/>
                <a:ext cx="622019" cy="90706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" name="TextBox 11"/>
            <p:cNvSpPr txBox="1"/>
            <p:nvPr/>
          </p:nvSpPr>
          <p:spPr>
            <a:xfrm>
              <a:off x="1270212" y="5030078"/>
              <a:ext cx="5180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ETS</a:t>
              </a:r>
              <a:endParaRPr 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60867" y="5030078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NS</a:t>
              </a:r>
              <a:endParaRPr lang="en-US" dirty="0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476629" y="5069540"/>
            <a:ext cx="1538444" cy="397638"/>
            <a:chOff x="457200" y="5001772"/>
            <a:chExt cx="1538444" cy="397638"/>
          </a:xfrm>
        </p:grpSpPr>
        <p:grpSp>
          <p:nvGrpSpPr>
            <p:cNvPr id="16" name="Group 15"/>
            <p:cNvGrpSpPr/>
            <p:nvPr/>
          </p:nvGrpSpPr>
          <p:grpSpPr>
            <a:xfrm>
              <a:off x="457200" y="5001772"/>
              <a:ext cx="1538444" cy="90706"/>
              <a:chOff x="457200" y="5001772"/>
              <a:chExt cx="1538444" cy="90706"/>
            </a:xfrm>
          </p:grpSpPr>
          <p:cxnSp>
            <p:nvCxnSpPr>
              <p:cNvPr id="19" name="Straight Connector 18"/>
              <p:cNvCxnSpPr/>
              <p:nvPr/>
            </p:nvCxnSpPr>
            <p:spPr>
              <a:xfrm>
                <a:off x="457200" y="5014730"/>
                <a:ext cx="1538444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Rectangle 19"/>
              <p:cNvSpPr/>
              <p:nvPr/>
            </p:nvSpPr>
            <p:spPr>
              <a:xfrm>
                <a:off x="1205161" y="5001772"/>
                <a:ext cx="622019" cy="90706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7" name="TextBox 16"/>
            <p:cNvSpPr txBox="1"/>
            <p:nvPr/>
          </p:nvSpPr>
          <p:spPr>
            <a:xfrm>
              <a:off x="1270212" y="5030078"/>
              <a:ext cx="5180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ETS</a:t>
              </a:r>
              <a:endParaRPr lang="en-US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60867" y="5030078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NS</a:t>
              </a:r>
              <a:endParaRPr lang="en-US" dirty="0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476629" y="5856998"/>
            <a:ext cx="1538444" cy="397638"/>
            <a:chOff x="457200" y="5001772"/>
            <a:chExt cx="1538444" cy="397638"/>
          </a:xfrm>
        </p:grpSpPr>
        <p:grpSp>
          <p:nvGrpSpPr>
            <p:cNvPr id="22" name="Group 21"/>
            <p:cNvGrpSpPr/>
            <p:nvPr/>
          </p:nvGrpSpPr>
          <p:grpSpPr>
            <a:xfrm>
              <a:off x="457200" y="5001772"/>
              <a:ext cx="1538444" cy="90706"/>
              <a:chOff x="457200" y="5001772"/>
              <a:chExt cx="1538444" cy="90706"/>
            </a:xfrm>
          </p:grpSpPr>
          <p:cxnSp>
            <p:nvCxnSpPr>
              <p:cNvPr id="25" name="Straight Connector 24"/>
              <p:cNvCxnSpPr/>
              <p:nvPr/>
            </p:nvCxnSpPr>
            <p:spPr>
              <a:xfrm>
                <a:off x="457200" y="5014730"/>
                <a:ext cx="1538444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Rectangle 25"/>
              <p:cNvSpPr/>
              <p:nvPr/>
            </p:nvSpPr>
            <p:spPr>
              <a:xfrm>
                <a:off x="1205161" y="5001772"/>
                <a:ext cx="622019" cy="90706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3" name="TextBox 22"/>
            <p:cNvSpPr txBox="1"/>
            <p:nvPr/>
          </p:nvSpPr>
          <p:spPr>
            <a:xfrm>
              <a:off x="1270212" y="5030078"/>
              <a:ext cx="5180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ETS</a:t>
              </a:r>
              <a:endParaRPr lang="en-US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660867" y="5030078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NS</a:t>
              </a:r>
              <a:endParaRPr lang="en-US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4736683" y="4281991"/>
            <a:ext cx="1538444" cy="397638"/>
            <a:chOff x="457200" y="5001772"/>
            <a:chExt cx="1538444" cy="397638"/>
          </a:xfrm>
        </p:grpSpPr>
        <p:grpSp>
          <p:nvGrpSpPr>
            <p:cNvPr id="28" name="Group 27"/>
            <p:cNvGrpSpPr/>
            <p:nvPr/>
          </p:nvGrpSpPr>
          <p:grpSpPr>
            <a:xfrm>
              <a:off x="457200" y="5001772"/>
              <a:ext cx="1538444" cy="90706"/>
              <a:chOff x="457200" y="5001772"/>
              <a:chExt cx="1538444" cy="90706"/>
            </a:xfrm>
          </p:grpSpPr>
          <p:cxnSp>
            <p:nvCxnSpPr>
              <p:cNvPr id="31" name="Straight Connector 30"/>
              <p:cNvCxnSpPr/>
              <p:nvPr/>
            </p:nvCxnSpPr>
            <p:spPr>
              <a:xfrm>
                <a:off x="457200" y="5014730"/>
                <a:ext cx="1538444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Rectangle 31"/>
              <p:cNvSpPr/>
              <p:nvPr/>
            </p:nvSpPr>
            <p:spPr>
              <a:xfrm>
                <a:off x="1205161" y="5001772"/>
                <a:ext cx="622019" cy="90706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9" name="TextBox 28"/>
            <p:cNvSpPr txBox="1"/>
            <p:nvPr/>
          </p:nvSpPr>
          <p:spPr>
            <a:xfrm>
              <a:off x="1270212" y="5030078"/>
              <a:ext cx="5180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ETS</a:t>
              </a:r>
              <a:endParaRPr lang="en-US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660867" y="5030078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NS</a:t>
              </a:r>
              <a:endParaRPr lang="en-US" dirty="0"/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4736683" y="5069540"/>
            <a:ext cx="1538444" cy="397638"/>
            <a:chOff x="457200" y="5001772"/>
            <a:chExt cx="1538444" cy="397638"/>
          </a:xfrm>
        </p:grpSpPr>
        <p:grpSp>
          <p:nvGrpSpPr>
            <p:cNvPr id="34" name="Group 33"/>
            <p:cNvGrpSpPr/>
            <p:nvPr/>
          </p:nvGrpSpPr>
          <p:grpSpPr>
            <a:xfrm>
              <a:off x="457200" y="5001772"/>
              <a:ext cx="1538444" cy="90706"/>
              <a:chOff x="457200" y="5001772"/>
              <a:chExt cx="1538444" cy="90706"/>
            </a:xfrm>
          </p:grpSpPr>
          <p:cxnSp>
            <p:nvCxnSpPr>
              <p:cNvPr id="37" name="Straight Connector 36"/>
              <p:cNvCxnSpPr/>
              <p:nvPr/>
            </p:nvCxnSpPr>
            <p:spPr>
              <a:xfrm>
                <a:off x="457200" y="5014730"/>
                <a:ext cx="1538444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" name="Rectangle 37"/>
              <p:cNvSpPr/>
              <p:nvPr/>
            </p:nvSpPr>
            <p:spPr>
              <a:xfrm>
                <a:off x="1205161" y="5001772"/>
                <a:ext cx="622019" cy="90706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5" name="TextBox 34"/>
            <p:cNvSpPr txBox="1"/>
            <p:nvPr/>
          </p:nvSpPr>
          <p:spPr>
            <a:xfrm>
              <a:off x="1270212" y="5030078"/>
              <a:ext cx="5180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ETS</a:t>
              </a:r>
              <a:endParaRPr lang="en-US" dirty="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660867" y="5030078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NS</a:t>
              </a:r>
              <a:endParaRPr lang="en-US" dirty="0"/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4780473" y="5856998"/>
            <a:ext cx="1538444" cy="397638"/>
            <a:chOff x="457200" y="5001772"/>
            <a:chExt cx="1538444" cy="397638"/>
          </a:xfrm>
        </p:grpSpPr>
        <p:grpSp>
          <p:nvGrpSpPr>
            <p:cNvPr id="40" name="Group 39"/>
            <p:cNvGrpSpPr/>
            <p:nvPr/>
          </p:nvGrpSpPr>
          <p:grpSpPr>
            <a:xfrm>
              <a:off x="457200" y="5001772"/>
              <a:ext cx="1538444" cy="90706"/>
              <a:chOff x="457200" y="5001772"/>
              <a:chExt cx="1538444" cy="90706"/>
            </a:xfrm>
          </p:grpSpPr>
          <p:cxnSp>
            <p:nvCxnSpPr>
              <p:cNvPr id="43" name="Straight Connector 42"/>
              <p:cNvCxnSpPr/>
              <p:nvPr/>
            </p:nvCxnSpPr>
            <p:spPr>
              <a:xfrm>
                <a:off x="457200" y="5014730"/>
                <a:ext cx="1538444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" name="Rectangle 43"/>
              <p:cNvSpPr/>
              <p:nvPr/>
            </p:nvSpPr>
            <p:spPr>
              <a:xfrm>
                <a:off x="1205161" y="5001772"/>
                <a:ext cx="622019" cy="90706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1" name="TextBox 40"/>
            <p:cNvSpPr txBox="1"/>
            <p:nvPr/>
          </p:nvSpPr>
          <p:spPr>
            <a:xfrm>
              <a:off x="1270212" y="5030078"/>
              <a:ext cx="5180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ETS</a:t>
              </a:r>
              <a:endParaRPr lang="en-US" dirty="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660867" y="5030078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NS</a:t>
              </a:r>
              <a:endParaRPr lang="en-US" dirty="0"/>
            </a:p>
          </p:txBody>
        </p:sp>
      </p:grpSp>
      <p:sp>
        <p:nvSpPr>
          <p:cNvPr id="8" name="Oval 7"/>
          <p:cNvSpPr/>
          <p:nvPr/>
        </p:nvSpPr>
        <p:spPr>
          <a:xfrm>
            <a:off x="1328518" y="4738278"/>
            <a:ext cx="421968" cy="421968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Y</a:t>
            </a:r>
            <a:endParaRPr lang="en-US" dirty="0"/>
          </a:p>
        </p:txBody>
      </p:sp>
      <p:sp>
        <p:nvSpPr>
          <p:cNvPr id="45" name="Oval 44"/>
          <p:cNvSpPr/>
          <p:nvPr/>
        </p:nvSpPr>
        <p:spPr>
          <a:xfrm>
            <a:off x="660842" y="5512778"/>
            <a:ext cx="421968" cy="421968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Y</a:t>
            </a:r>
            <a:endParaRPr lang="en-US" dirty="0"/>
          </a:p>
        </p:txBody>
      </p:sp>
      <p:sp>
        <p:nvSpPr>
          <p:cNvPr id="46" name="Oval 45"/>
          <p:cNvSpPr/>
          <p:nvPr/>
        </p:nvSpPr>
        <p:spPr>
          <a:xfrm>
            <a:off x="5601514" y="3910494"/>
            <a:ext cx="421968" cy="421968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Y</a:t>
            </a:r>
            <a:endParaRPr lang="en-US" dirty="0"/>
          </a:p>
        </p:txBody>
      </p:sp>
      <p:sp>
        <p:nvSpPr>
          <p:cNvPr id="47" name="Oval 46"/>
          <p:cNvSpPr/>
          <p:nvPr/>
        </p:nvSpPr>
        <p:spPr>
          <a:xfrm>
            <a:off x="4946569" y="3910494"/>
            <a:ext cx="421968" cy="421968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Y</a:t>
            </a:r>
            <a:endParaRPr lang="en-US" dirty="0"/>
          </a:p>
        </p:txBody>
      </p:sp>
      <p:cxnSp>
        <p:nvCxnSpPr>
          <p:cNvPr id="49" name="Straight Connector 48"/>
          <p:cNvCxnSpPr>
            <a:stCxn id="47" idx="6"/>
            <a:endCxn id="46" idx="2"/>
          </p:cNvCxnSpPr>
          <p:nvPr/>
        </p:nvCxnSpPr>
        <p:spPr>
          <a:xfrm>
            <a:off x="5368537" y="4121478"/>
            <a:ext cx="232977" cy="0"/>
          </a:xfrm>
          <a:prstGeom prst="line">
            <a:avLst/>
          </a:prstGeom>
          <a:ln>
            <a:solidFill>
              <a:srgbClr val="95373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Oval 49"/>
          <p:cNvSpPr/>
          <p:nvPr/>
        </p:nvSpPr>
        <p:spPr>
          <a:xfrm>
            <a:off x="5601514" y="4712362"/>
            <a:ext cx="421968" cy="421968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dirty="0" smtClean="0"/>
              <a:t>P1</a:t>
            </a:r>
            <a:endParaRPr lang="en-US" dirty="0"/>
          </a:p>
        </p:txBody>
      </p:sp>
      <p:sp>
        <p:nvSpPr>
          <p:cNvPr id="51" name="Oval 50"/>
          <p:cNvSpPr/>
          <p:nvPr/>
        </p:nvSpPr>
        <p:spPr>
          <a:xfrm>
            <a:off x="5601496" y="5512778"/>
            <a:ext cx="421968" cy="421968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dirty="0" smtClean="0"/>
              <a:t>P2p</a:t>
            </a:r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2267784" y="4097325"/>
            <a:ext cx="1051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unbound</a:t>
            </a:r>
            <a:endParaRPr lang="en-US" b="1" dirty="0"/>
          </a:p>
        </p:txBody>
      </p:sp>
      <p:sp>
        <p:nvSpPr>
          <p:cNvPr id="53" name="TextBox 52"/>
          <p:cNvSpPr txBox="1"/>
          <p:nvPr/>
        </p:nvSpPr>
        <p:spPr>
          <a:xfrm>
            <a:off x="2267784" y="5265218"/>
            <a:ext cx="1149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single </a:t>
            </a:r>
            <a:r>
              <a:rPr lang="en-US" b="1" dirty="0"/>
              <a:t>Y</a:t>
            </a:r>
            <a:r>
              <a:rPr lang="en-US" b="1" dirty="0" smtClean="0"/>
              <a:t>an</a:t>
            </a:r>
            <a:endParaRPr lang="en-US" b="1" dirty="0"/>
          </a:p>
        </p:txBody>
      </p:sp>
      <p:sp>
        <p:nvSpPr>
          <p:cNvPr id="54" name="TextBox 53"/>
          <p:cNvSpPr txBox="1"/>
          <p:nvPr/>
        </p:nvSpPr>
        <p:spPr>
          <a:xfrm>
            <a:off x="2034517" y="4844859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dGets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2044918" y="5660466"/>
            <a:ext cx="663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dGns</a:t>
            </a:r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6300707" y="4071409"/>
            <a:ext cx="2443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dGets</a:t>
            </a:r>
            <a:r>
              <a:rPr lang="en-US" dirty="0" smtClean="0"/>
              <a:t> + </a:t>
            </a:r>
            <a:r>
              <a:rPr lang="en-US" dirty="0" err="1" smtClean="0"/>
              <a:t>dGns</a:t>
            </a:r>
            <a:r>
              <a:rPr lang="en-US" dirty="0" smtClean="0"/>
              <a:t> (+ </a:t>
            </a:r>
            <a:r>
              <a:rPr lang="en-US" dirty="0" err="1" smtClean="0"/>
              <a:t>dGsam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6399441" y="3752146"/>
            <a:ext cx="2326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</a:t>
            </a:r>
            <a:r>
              <a:rPr lang="en-US" b="1" dirty="0" smtClean="0"/>
              <a:t>imer </a:t>
            </a:r>
            <a:r>
              <a:rPr lang="en-US" b="1" dirty="0"/>
              <a:t>Y</a:t>
            </a:r>
            <a:r>
              <a:rPr lang="en-US" b="1" dirty="0" smtClean="0"/>
              <a:t>an - repressive</a:t>
            </a:r>
            <a:endParaRPr lang="en-US" b="1" dirty="0"/>
          </a:p>
        </p:txBody>
      </p:sp>
      <p:sp>
        <p:nvSpPr>
          <p:cNvPr id="58" name="TextBox 57"/>
          <p:cNvSpPr txBox="1"/>
          <p:nvPr/>
        </p:nvSpPr>
        <p:spPr>
          <a:xfrm>
            <a:off x="6300707" y="4840523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dGpnt</a:t>
            </a:r>
            <a:endParaRPr lang="en-US" dirty="0"/>
          </a:p>
        </p:txBody>
      </p:sp>
      <p:sp>
        <p:nvSpPr>
          <p:cNvPr id="59" name="TextBox 58"/>
          <p:cNvSpPr txBox="1"/>
          <p:nvPr/>
        </p:nvSpPr>
        <p:spPr>
          <a:xfrm>
            <a:off x="6275127" y="5685290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dGpnt</a:t>
            </a:r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6399441" y="5252260"/>
            <a:ext cx="2300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/>
              <a:t>Pnt</a:t>
            </a:r>
            <a:r>
              <a:rPr lang="en-US" b="1" dirty="0" smtClean="0"/>
              <a:t> bound - activating</a:t>
            </a:r>
            <a:endParaRPr lang="en-US" b="1" dirty="0"/>
          </a:p>
        </p:txBody>
      </p:sp>
      <p:sp>
        <p:nvSpPr>
          <p:cNvPr id="61" name="TextBox 60"/>
          <p:cNvSpPr txBox="1"/>
          <p:nvPr/>
        </p:nvSpPr>
        <p:spPr>
          <a:xfrm>
            <a:off x="5994942" y="1133714"/>
            <a:ext cx="260119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dGets</a:t>
            </a:r>
            <a:r>
              <a:rPr lang="en-US" dirty="0" smtClean="0"/>
              <a:t> = 10 kcal (56nM)</a:t>
            </a:r>
          </a:p>
          <a:p>
            <a:r>
              <a:rPr lang="en-US" dirty="0" err="1" smtClean="0"/>
              <a:t>dGns</a:t>
            </a:r>
            <a:r>
              <a:rPr lang="en-US" dirty="0" smtClean="0"/>
              <a:t> = 5.8 kcal (50uM)</a:t>
            </a:r>
          </a:p>
          <a:p>
            <a:r>
              <a:rPr lang="en-US" dirty="0" err="1" smtClean="0"/>
              <a:t>dGsam</a:t>
            </a:r>
            <a:r>
              <a:rPr lang="en-US" dirty="0" smtClean="0"/>
              <a:t> = 7 kcal (7uM)</a:t>
            </a:r>
          </a:p>
          <a:p>
            <a:r>
              <a:rPr lang="en-US" b="1" dirty="0" err="1" smtClean="0"/>
              <a:t>dGpnt</a:t>
            </a:r>
            <a:r>
              <a:rPr lang="en-US" b="1" dirty="0" smtClean="0"/>
              <a:t> = 9.7 kcal (100nM)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06831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645376"/>
          </a:xfrm>
        </p:spPr>
        <p:txBody>
          <a:bodyPr>
            <a:normAutofit/>
          </a:bodyPr>
          <a:lstStyle/>
          <a:p>
            <a:r>
              <a:rPr lang="en-US" sz="3200" dirty="0" smtClean="0"/>
              <a:t>Weak </a:t>
            </a:r>
            <a:r>
              <a:rPr lang="en-US" sz="3200" dirty="0" err="1" smtClean="0"/>
              <a:t>Pnt</a:t>
            </a:r>
            <a:r>
              <a:rPr lang="en-US" sz="3200" dirty="0" smtClean="0"/>
              <a:t> binding relative to Yan Dimer?</a:t>
            </a:r>
            <a:endParaRPr lang="en-US" sz="3200" dirty="0"/>
          </a:p>
        </p:txBody>
      </p:sp>
      <p:sp>
        <p:nvSpPr>
          <p:cNvPr id="6" name="TextBox 5"/>
          <p:cNvSpPr txBox="1"/>
          <p:nvPr/>
        </p:nvSpPr>
        <p:spPr>
          <a:xfrm>
            <a:off x="251365" y="1282840"/>
            <a:ext cx="1342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YTotal</a:t>
            </a:r>
            <a:r>
              <a:rPr lang="en-US" dirty="0" smtClean="0"/>
              <a:t> = 500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645749" y="1282840"/>
            <a:ext cx="2362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dGP</a:t>
            </a:r>
            <a:r>
              <a:rPr lang="en-US" dirty="0" smtClean="0"/>
              <a:t> = 9.7 kcal (100nM)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96781" y="1282840"/>
            <a:ext cx="1342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YTotal</a:t>
            </a:r>
            <a:r>
              <a:rPr lang="en-US" dirty="0" smtClean="0"/>
              <a:t> = 500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191165" y="1282840"/>
            <a:ext cx="2245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dGP</a:t>
            </a:r>
            <a:r>
              <a:rPr lang="en-US" dirty="0" smtClean="0"/>
              <a:t> = 12.4 kcal (1nM)</a:t>
            </a:r>
            <a:endParaRPr lang="en-US" dirty="0"/>
          </a:p>
        </p:txBody>
      </p:sp>
      <p:pic>
        <p:nvPicPr>
          <p:cNvPr id="11" name="Picture 10" descr="ypsite_fractions_y500_100n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301" y="1652171"/>
            <a:ext cx="4499013" cy="3816087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860425" y="5662628"/>
            <a:ext cx="693010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At ~150 copies of Yan, dimer bound fraction equals unbound fraction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Relative activity of states could also account for </a:t>
            </a:r>
            <a:r>
              <a:rPr lang="en-US" dirty="0" err="1" smtClean="0"/>
              <a:t>Pnt</a:t>
            </a:r>
            <a:r>
              <a:rPr lang="en-US" dirty="0" smtClean="0"/>
              <a:t> action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Binding energies determine appropriate copy number ranges</a:t>
            </a:r>
          </a:p>
        </p:txBody>
      </p:sp>
      <p:pic>
        <p:nvPicPr>
          <p:cNvPr id="15" name="Picture 14" descr="ypsite_fractions_y500_1n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0620" y="1652171"/>
            <a:ext cx="4499013" cy="3816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019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7159"/>
            <a:ext cx="8229600" cy="619461"/>
          </a:xfrm>
        </p:spPr>
        <p:txBody>
          <a:bodyPr>
            <a:noAutofit/>
          </a:bodyPr>
          <a:lstStyle/>
          <a:p>
            <a:r>
              <a:rPr lang="en-US" sz="3200" dirty="0" smtClean="0"/>
              <a:t>Parameter inference from Experimental Data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15125"/>
            <a:ext cx="8229600" cy="452596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Experimental Yan induction curve could roughly estimate the Yan degradation rate</a:t>
            </a:r>
          </a:p>
          <a:p>
            <a:pPr lvl="1"/>
            <a:r>
              <a:rPr lang="en-US" sz="2400" dirty="0" smtClean="0"/>
              <a:t>If dx/</a:t>
            </a:r>
            <a:r>
              <a:rPr lang="en-US" sz="2400" dirty="0" err="1" smtClean="0"/>
              <a:t>dt</a:t>
            </a:r>
            <a:r>
              <a:rPr lang="en-US" sz="2400" dirty="0" smtClean="0"/>
              <a:t> = a – </a:t>
            </a:r>
            <a:r>
              <a:rPr lang="en-US" sz="2400" dirty="0" err="1" smtClean="0"/>
              <a:t>bx</a:t>
            </a:r>
            <a:r>
              <a:rPr lang="en-US" sz="2400" dirty="0" smtClean="0"/>
              <a:t>, then x(t) = (a/b) + C</a:t>
            </a:r>
            <a:r>
              <a:rPr lang="en-US" sz="2400" baseline="-25000" dirty="0" smtClean="0"/>
              <a:t>0</a:t>
            </a:r>
            <a:r>
              <a:rPr lang="en-US" sz="2400" dirty="0" smtClean="0"/>
              <a:t> e^(-</a:t>
            </a:r>
            <a:r>
              <a:rPr lang="en-US" sz="2400" dirty="0" err="1" smtClean="0"/>
              <a:t>bt</a:t>
            </a:r>
            <a:r>
              <a:rPr lang="en-US" sz="2400" dirty="0" smtClean="0"/>
              <a:t>)</a:t>
            </a:r>
          </a:p>
          <a:p>
            <a:r>
              <a:rPr lang="en-US" sz="2400" dirty="0" smtClean="0"/>
              <a:t>Experimental Yan degradation curve in differentiating cells roughly estimate Yan-P degradation rate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341690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0403"/>
            <a:ext cx="8229600" cy="43805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Varying EGFR signaling levels</a:t>
            </a:r>
            <a:endParaRPr lang="en-US" dirty="0"/>
          </a:p>
        </p:txBody>
      </p:sp>
      <p:pic>
        <p:nvPicPr>
          <p:cNvPr id="4" name="Picture 3" descr="full_network_ERK1_pntfeedback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84393"/>
            <a:ext cx="3400597" cy="2884404"/>
          </a:xfrm>
          <a:prstGeom prst="rect">
            <a:avLst/>
          </a:prstGeom>
        </p:spPr>
      </p:pic>
      <p:pic>
        <p:nvPicPr>
          <p:cNvPr id="10" name="Picture 9" descr="full_network_ERK10_pntfeedback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9085" y="1184392"/>
            <a:ext cx="3400598" cy="2884405"/>
          </a:xfrm>
          <a:prstGeom prst="rect">
            <a:avLst/>
          </a:prstGeom>
        </p:spPr>
      </p:pic>
      <p:pic>
        <p:nvPicPr>
          <p:cNvPr id="11" name="Picture 10" descr="full_network_ERK075_pntfeedback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1190" y="1184393"/>
            <a:ext cx="3400598" cy="2884404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640996" y="747924"/>
            <a:ext cx="2754183" cy="545504"/>
            <a:chOff x="1457394" y="1133351"/>
            <a:chExt cx="2754183" cy="545504"/>
          </a:xfrm>
        </p:grpSpPr>
        <p:sp>
          <p:nvSpPr>
            <p:cNvPr id="6" name="Rectangle 5"/>
            <p:cNvSpPr/>
            <p:nvPr/>
          </p:nvSpPr>
          <p:spPr>
            <a:xfrm>
              <a:off x="1457394" y="1479030"/>
              <a:ext cx="2041457" cy="90789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2024474" y="1307481"/>
              <a:ext cx="657978" cy="6479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459974" y="1309523"/>
              <a:ext cx="7516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Notch</a:t>
              </a:r>
              <a:endParaRPr 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640479" y="1133351"/>
              <a:ext cx="10233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>
                      <a:lumMod val="50000"/>
                    </a:schemeClr>
                  </a:solidFill>
                </a:rPr>
                <a:t>EGFR=10</a:t>
              </a:r>
              <a:endParaRPr lang="en-US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3470975" y="750840"/>
            <a:ext cx="2754183" cy="545504"/>
            <a:chOff x="1457394" y="1133351"/>
            <a:chExt cx="2754183" cy="545504"/>
          </a:xfrm>
        </p:grpSpPr>
        <p:sp>
          <p:nvSpPr>
            <p:cNvPr id="13" name="Rectangle 12"/>
            <p:cNvSpPr/>
            <p:nvPr/>
          </p:nvSpPr>
          <p:spPr>
            <a:xfrm>
              <a:off x="1457394" y="1479030"/>
              <a:ext cx="2041457" cy="90789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024474" y="1307481"/>
              <a:ext cx="657978" cy="6479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459974" y="1309523"/>
              <a:ext cx="7516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Notch</a:t>
              </a:r>
              <a:endParaRPr 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640479" y="1133351"/>
              <a:ext cx="9063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>
                      <a:lumMod val="50000"/>
                    </a:schemeClr>
                  </a:solidFill>
                </a:rPr>
                <a:t>EGFR=1</a:t>
              </a:r>
              <a:endParaRPr lang="en-US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6286145" y="747924"/>
            <a:ext cx="2754183" cy="545504"/>
            <a:chOff x="1457394" y="1133351"/>
            <a:chExt cx="2754183" cy="545504"/>
          </a:xfrm>
        </p:grpSpPr>
        <p:sp>
          <p:nvSpPr>
            <p:cNvPr id="18" name="Rectangle 17"/>
            <p:cNvSpPr/>
            <p:nvPr/>
          </p:nvSpPr>
          <p:spPr>
            <a:xfrm>
              <a:off x="1457394" y="1479030"/>
              <a:ext cx="2041457" cy="90789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2024474" y="1307481"/>
              <a:ext cx="657978" cy="6479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459974" y="1309523"/>
              <a:ext cx="7516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Notch</a:t>
              </a:r>
              <a:endParaRPr lang="en-US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640479" y="1133351"/>
              <a:ext cx="11986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>
                      <a:lumMod val="50000"/>
                    </a:schemeClr>
                  </a:solidFill>
                </a:rPr>
                <a:t>EGFR=0.75</a:t>
              </a:r>
              <a:endParaRPr lang="en-US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pic>
        <p:nvPicPr>
          <p:cNvPr id="22" name="Picture 21" descr="cv_ERK1_pntfeedback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68797"/>
            <a:ext cx="2841509" cy="2410183"/>
          </a:xfrm>
          <a:prstGeom prst="rect">
            <a:avLst/>
          </a:prstGeom>
        </p:spPr>
      </p:pic>
      <p:pic>
        <p:nvPicPr>
          <p:cNvPr id="23" name="Picture 22" descr="cv_ERK01_pntfeedback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7731" y="4068797"/>
            <a:ext cx="2841509" cy="2410183"/>
          </a:xfrm>
          <a:prstGeom prst="rect">
            <a:avLst/>
          </a:prstGeom>
        </p:spPr>
      </p:pic>
      <p:pic>
        <p:nvPicPr>
          <p:cNvPr id="24" name="Picture 23" descr="cv_ERK0075_pntfeedback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5814" y="4068797"/>
            <a:ext cx="2860603" cy="2426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3488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yan_egfr_diff_ful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5115" y="907060"/>
            <a:ext cx="3811280" cy="323274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3227"/>
            <a:ext cx="8229600" cy="463966"/>
          </a:xfrm>
        </p:spPr>
        <p:txBody>
          <a:bodyPr>
            <a:noAutofit/>
          </a:bodyPr>
          <a:lstStyle/>
          <a:p>
            <a:r>
              <a:rPr lang="en-US" sz="3200" dirty="0" smtClean="0"/>
              <a:t>EGFR dependent transcriptional control of Yan</a:t>
            </a:r>
            <a:endParaRPr lang="en-US" sz="3200" dirty="0"/>
          </a:p>
        </p:txBody>
      </p:sp>
      <p:pic>
        <p:nvPicPr>
          <p:cNvPr id="4" name="Picture 3" descr="yan_egfr_pre_ful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907059"/>
            <a:ext cx="3811280" cy="3232748"/>
          </a:xfrm>
          <a:prstGeom prst="rect">
            <a:avLst/>
          </a:prstGeom>
        </p:spPr>
      </p:pic>
      <p:pic>
        <p:nvPicPr>
          <p:cNvPr id="5" name="Picture 4" descr="cv_yan_egfr_pre_full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118" y="4139807"/>
            <a:ext cx="3194787" cy="2709835"/>
          </a:xfrm>
          <a:prstGeom prst="rect">
            <a:avLst/>
          </a:prstGeom>
        </p:spPr>
      </p:pic>
      <p:pic>
        <p:nvPicPr>
          <p:cNvPr id="7" name="Picture 6" descr="cv_yan_egfr_diff_full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5115" y="4139807"/>
            <a:ext cx="3220705" cy="2731819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1363584" y="675853"/>
            <a:ext cx="1571500" cy="369332"/>
            <a:chOff x="2024474" y="1058026"/>
            <a:chExt cx="1571500" cy="369332"/>
          </a:xfrm>
        </p:grpSpPr>
        <p:sp>
          <p:nvSpPr>
            <p:cNvPr id="10" name="Rectangle 9"/>
            <p:cNvSpPr/>
            <p:nvPr/>
          </p:nvSpPr>
          <p:spPr>
            <a:xfrm>
              <a:off x="2024474" y="1307482"/>
              <a:ext cx="411762" cy="647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397359" y="1058026"/>
              <a:ext cx="11986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>
                      <a:lumMod val="50000"/>
                    </a:schemeClr>
                  </a:solidFill>
                </a:rPr>
                <a:t>EGFR=0.02</a:t>
              </a:r>
              <a:endParaRPr lang="en-US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5455445" y="552881"/>
            <a:ext cx="2763049" cy="494344"/>
            <a:chOff x="5455445" y="526965"/>
            <a:chExt cx="2763049" cy="494344"/>
          </a:xfrm>
        </p:grpSpPr>
        <p:grpSp>
          <p:nvGrpSpPr>
            <p:cNvPr id="17" name="Group 16"/>
            <p:cNvGrpSpPr/>
            <p:nvPr/>
          </p:nvGrpSpPr>
          <p:grpSpPr>
            <a:xfrm>
              <a:off x="5455445" y="526965"/>
              <a:ext cx="920758" cy="398473"/>
              <a:chOff x="5455445" y="526965"/>
              <a:chExt cx="920758" cy="398473"/>
            </a:xfrm>
          </p:grpSpPr>
          <p:sp>
            <p:nvSpPr>
              <p:cNvPr id="14" name="Rectangle 13"/>
              <p:cNvSpPr/>
              <p:nvPr/>
            </p:nvSpPr>
            <p:spPr>
              <a:xfrm>
                <a:off x="5455445" y="918959"/>
                <a:ext cx="411762" cy="647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6074543" y="526965"/>
                <a:ext cx="301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chemeClr val="bg1">
                        <a:lumMod val="50000"/>
                      </a:schemeClr>
                    </a:solidFill>
                  </a:rPr>
                  <a:t>4</a:t>
                </a:r>
                <a:endParaRPr lang="en-US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5880166" y="688812"/>
                <a:ext cx="197476" cy="230148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8" name="Rectangle 17"/>
            <p:cNvSpPr/>
            <p:nvPr/>
          </p:nvSpPr>
          <p:spPr>
            <a:xfrm>
              <a:off x="6074543" y="870183"/>
              <a:ext cx="1638999" cy="4571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7741568" y="651977"/>
              <a:ext cx="4769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>
                      <a:lumMod val="50000"/>
                    </a:schemeClr>
                  </a:solidFill>
                </a:rPr>
                <a:t>0.5</a:t>
              </a:r>
              <a:endParaRPr lang="en-US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6676408" y="533183"/>
              <a:ext cx="6743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>
                      <a:lumMod val="50000"/>
                    </a:schemeClr>
                  </a:solidFill>
                </a:rPr>
                <a:t>EGFR</a:t>
              </a:r>
              <a:endParaRPr lang="en-US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107151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cv_yan_egfr_diff_half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5115" y="4139807"/>
            <a:ext cx="3220705" cy="2731819"/>
          </a:xfrm>
          <a:prstGeom prst="rect">
            <a:avLst/>
          </a:prstGeom>
        </p:spPr>
      </p:pic>
      <p:pic>
        <p:nvPicPr>
          <p:cNvPr id="11" name="Picture 10" descr="yan_egfr_diff_half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5115" y="907060"/>
            <a:ext cx="3811279" cy="3232747"/>
          </a:xfrm>
          <a:prstGeom prst="rect">
            <a:avLst/>
          </a:prstGeom>
        </p:spPr>
      </p:pic>
      <p:pic>
        <p:nvPicPr>
          <p:cNvPr id="10" name="Picture 9" descr="cv_yan_egfr_pre_half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4139807"/>
            <a:ext cx="3220706" cy="2731819"/>
          </a:xfrm>
          <a:prstGeom prst="rect">
            <a:avLst/>
          </a:prstGeom>
        </p:spPr>
      </p:pic>
      <p:pic>
        <p:nvPicPr>
          <p:cNvPr id="9" name="Picture 8" descr="yan_egfr_pre_half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907059"/>
            <a:ext cx="3811281" cy="3232748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" y="93227"/>
            <a:ext cx="9144000" cy="463966"/>
          </a:xfrm>
        </p:spPr>
        <p:txBody>
          <a:bodyPr>
            <a:noAutofit/>
          </a:bodyPr>
          <a:lstStyle/>
          <a:p>
            <a:r>
              <a:rPr lang="en-US" sz="3200" dirty="0" smtClean="0"/>
              <a:t>EGFR-TS (scaled by 0.3) transcriptional control of Yan</a:t>
            </a:r>
            <a:endParaRPr lang="en-US" sz="3200" dirty="0"/>
          </a:p>
        </p:txBody>
      </p:sp>
      <p:grpSp>
        <p:nvGrpSpPr>
          <p:cNvPr id="13" name="Group 12"/>
          <p:cNvGrpSpPr/>
          <p:nvPr/>
        </p:nvGrpSpPr>
        <p:grpSpPr>
          <a:xfrm>
            <a:off x="1363584" y="675853"/>
            <a:ext cx="1688494" cy="369332"/>
            <a:chOff x="2024474" y="1058026"/>
            <a:chExt cx="1688494" cy="369332"/>
          </a:xfrm>
        </p:grpSpPr>
        <p:sp>
          <p:nvSpPr>
            <p:cNvPr id="14" name="Rectangle 13"/>
            <p:cNvSpPr/>
            <p:nvPr/>
          </p:nvSpPr>
          <p:spPr>
            <a:xfrm>
              <a:off x="2024474" y="1307482"/>
              <a:ext cx="411762" cy="647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397359" y="1058026"/>
              <a:ext cx="13156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>
                      <a:lumMod val="50000"/>
                    </a:schemeClr>
                  </a:solidFill>
                </a:rPr>
                <a:t>EGFR=0.006</a:t>
              </a:r>
              <a:endParaRPr lang="en-US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5455445" y="552881"/>
            <a:ext cx="2880043" cy="494344"/>
            <a:chOff x="5455445" y="526965"/>
            <a:chExt cx="2880043" cy="494344"/>
          </a:xfrm>
        </p:grpSpPr>
        <p:grpSp>
          <p:nvGrpSpPr>
            <p:cNvPr id="17" name="Group 16"/>
            <p:cNvGrpSpPr/>
            <p:nvPr/>
          </p:nvGrpSpPr>
          <p:grpSpPr>
            <a:xfrm>
              <a:off x="5455445" y="526965"/>
              <a:ext cx="1096024" cy="398473"/>
              <a:chOff x="5455445" y="526965"/>
              <a:chExt cx="1096024" cy="398473"/>
            </a:xfrm>
          </p:grpSpPr>
          <p:sp>
            <p:nvSpPr>
              <p:cNvPr id="21" name="Rectangle 20"/>
              <p:cNvSpPr/>
              <p:nvPr/>
            </p:nvSpPr>
            <p:spPr>
              <a:xfrm>
                <a:off x="5455445" y="918959"/>
                <a:ext cx="411762" cy="647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6074543" y="526965"/>
                <a:ext cx="4769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chemeClr val="bg1">
                        <a:lumMod val="50000"/>
                      </a:schemeClr>
                    </a:solidFill>
                  </a:rPr>
                  <a:t>1.2</a:t>
                </a:r>
                <a:endParaRPr lang="en-US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5880166" y="688812"/>
                <a:ext cx="197476" cy="230148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8" name="Rectangle 17"/>
            <p:cNvSpPr/>
            <p:nvPr/>
          </p:nvSpPr>
          <p:spPr>
            <a:xfrm>
              <a:off x="6074543" y="870183"/>
              <a:ext cx="1638999" cy="4571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7741568" y="651977"/>
              <a:ext cx="5939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>
                      <a:lumMod val="50000"/>
                    </a:schemeClr>
                  </a:solidFill>
                </a:rPr>
                <a:t>0.15</a:t>
              </a:r>
              <a:endParaRPr lang="en-US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6676408" y="533183"/>
              <a:ext cx="6743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>
                      <a:lumMod val="50000"/>
                    </a:schemeClr>
                  </a:solidFill>
                </a:rPr>
                <a:t>EGFR</a:t>
              </a:r>
              <a:endParaRPr lang="en-US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634029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yan_egfr_diff_unstabl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811" y="2281496"/>
            <a:ext cx="3746136" cy="317749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13831"/>
          </a:xfrm>
        </p:spPr>
        <p:txBody>
          <a:bodyPr>
            <a:normAutofit/>
          </a:bodyPr>
          <a:lstStyle/>
          <a:p>
            <a:r>
              <a:rPr lang="en-US" sz="3200" dirty="0" smtClean="0"/>
              <a:t>Unstable without extended EGFR signal</a:t>
            </a:r>
            <a:endParaRPr lang="en-US" sz="3200" dirty="0"/>
          </a:p>
        </p:txBody>
      </p:sp>
      <p:grpSp>
        <p:nvGrpSpPr>
          <p:cNvPr id="6" name="Group 5"/>
          <p:cNvGrpSpPr/>
          <p:nvPr/>
        </p:nvGrpSpPr>
        <p:grpSpPr>
          <a:xfrm>
            <a:off x="1580182" y="1895981"/>
            <a:ext cx="1525453" cy="398473"/>
            <a:chOff x="5455445" y="526965"/>
            <a:chExt cx="1525453" cy="398473"/>
          </a:xfrm>
        </p:grpSpPr>
        <p:sp>
          <p:nvSpPr>
            <p:cNvPr id="10" name="Rectangle 9"/>
            <p:cNvSpPr/>
            <p:nvPr/>
          </p:nvSpPr>
          <p:spPr>
            <a:xfrm>
              <a:off x="5455445" y="918959"/>
              <a:ext cx="411762" cy="647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074543" y="526965"/>
              <a:ext cx="9063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>
                      <a:lumMod val="50000"/>
                    </a:schemeClr>
                  </a:solidFill>
                </a:rPr>
                <a:t>EGFR=4</a:t>
              </a:r>
              <a:endParaRPr lang="en-US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5880166" y="688812"/>
              <a:ext cx="197476" cy="23014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020679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 Components</a:t>
            </a:r>
            <a:endParaRPr lang="en-US" dirty="0"/>
          </a:p>
        </p:txBody>
      </p:sp>
      <p:pic>
        <p:nvPicPr>
          <p:cNvPr id="4" name="Picture 3" descr="model schematic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1236" y="1622027"/>
            <a:ext cx="5955055" cy="4350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7102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Stochastic Model 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Yan dimer explicitly accounted for</a:t>
            </a:r>
          </a:p>
          <a:p>
            <a:r>
              <a:rPr lang="en-US" dirty="0" smtClean="0"/>
              <a:t>Yan and PntP2 phosphorylation</a:t>
            </a:r>
          </a:p>
          <a:p>
            <a:r>
              <a:rPr lang="en-US" dirty="0" smtClean="0"/>
              <a:t>Mae-Yan, Mae-PntP2p, miR7-mYan</a:t>
            </a:r>
          </a:p>
          <a:p>
            <a:r>
              <a:rPr lang="en-US" dirty="0" smtClean="0"/>
              <a:t>Mae, miR7 promoter site occupancy by Yan/</a:t>
            </a:r>
            <a:r>
              <a:rPr lang="en-US" dirty="0" err="1" smtClean="0"/>
              <a:t>Pnt</a:t>
            </a:r>
            <a:endParaRPr lang="en-US" dirty="0" smtClean="0"/>
          </a:p>
          <a:p>
            <a:r>
              <a:rPr lang="en-US" dirty="0" smtClean="0"/>
              <a:t>Time-dependent Notch signal sets rate of </a:t>
            </a:r>
            <a:r>
              <a:rPr lang="en-US" dirty="0" err="1" smtClean="0"/>
              <a:t>mYan</a:t>
            </a:r>
            <a:r>
              <a:rPr lang="en-US" dirty="0" smtClean="0"/>
              <a:t> induction</a:t>
            </a:r>
          </a:p>
          <a:p>
            <a:r>
              <a:rPr lang="en-US" dirty="0" smtClean="0"/>
              <a:t>Time-dependent EGFR signal sets rate of Yan/PntP2 phosphorylation</a:t>
            </a:r>
          </a:p>
          <a:p>
            <a:r>
              <a:rPr lang="en-US" dirty="0" smtClean="0"/>
              <a:t>More details in written document!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86325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7"/>
            <a:ext cx="8229600" cy="59354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Yan degradation following EGFR Signal</a:t>
            </a:r>
            <a:endParaRPr lang="en-US" dirty="0"/>
          </a:p>
        </p:txBody>
      </p:sp>
      <p:pic>
        <p:nvPicPr>
          <p:cNvPr id="4" name="Picture 3" descr="full_network_ERK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51713"/>
            <a:ext cx="4708266" cy="3993576"/>
          </a:xfrm>
          <a:prstGeom prst="rect">
            <a:avLst/>
          </a:prstGeom>
        </p:spPr>
      </p:pic>
      <p:pic>
        <p:nvPicPr>
          <p:cNvPr id="5" name="Picture 4" descr="full_network_ERK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5732" y="1351713"/>
            <a:ext cx="4708267" cy="399357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945987" y="1351713"/>
            <a:ext cx="2695415" cy="6479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374766" y="1351713"/>
            <a:ext cx="2695415" cy="6479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941846" y="1180164"/>
            <a:ext cx="1042908" cy="6479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3589566" y="1158335"/>
            <a:ext cx="751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Notch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8018345" y="1158335"/>
            <a:ext cx="751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Notch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024375" y="1006034"/>
            <a:ext cx="6743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EGFR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19528" y="5468259"/>
            <a:ext cx="445506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31 total reactions 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~43,000 reaction events per simulation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Timescale of quickest process ~30 seconds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31266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4904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Yan Coefficient of Variation Artifact?</a:t>
            </a:r>
            <a:endParaRPr lang="en-US" dirty="0"/>
          </a:p>
        </p:txBody>
      </p:sp>
      <p:pic>
        <p:nvPicPr>
          <p:cNvPr id="4" name="Picture 3" descr="cv_ERK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753" y="1697492"/>
            <a:ext cx="4353922" cy="3693019"/>
          </a:xfrm>
          <a:prstGeom prst="rect">
            <a:avLst/>
          </a:prstGeom>
        </p:spPr>
      </p:pic>
      <p:pic>
        <p:nvPicPr>
          <p:cNvPr id="5" name="Picture 4" descr="cv_ERK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4839" y="1699736"/>
            <a:ext cx="4351275" cy="369077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62616" y="1662705"/>
            <a:ext cx="3084188" cy="6479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351953" y="1662705"/>
            <a:ext cx="3145876" cy="6479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097360" y="1491156"/>
            <a:ext cx="1042908" cy="6479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094967" y="1469327"/>
            <a:ext cx="751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Notch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8445992" y="1469327"/>
            <a:ext cx="751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Notch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179883" y="1317026"/>
            <a:ext cx="6743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EGFR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92502" y="6352655"/>
            <a:ext cx="3852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Calculated from 100 independent trials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0298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General Timescale Assumptions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Default mean RNA lifetime ~10min</a:t>
            </a:r>
          </a:p>
          <a:p>
            <a:r>
              <a:rPr lang="en-US" dirty="0" smtClean="0"/>
              <a:t>Default mean protein lifetime ~1hr</a:t>
            </a:r>
          </a:p>
          <a:p>
            <a:pPr lvl="1"/>
            <a:r>
              <a:rPr lang="en-US" dirty="0" smtClean="0"/>
              <a:t>Phosphorylated Yan ~5min</a:t>
            </a:r>
          </a:p>
          <a:p>
            <a:r>
              <a:rPr lang="en-US" dirty="0" smtClean="0"/>
              <a:t>Time to phosphorylate per </a:t>
            </a:r>
            <a:r>
              <a:rPr lang="en-US" dirty="0" err="1" smtClean="0"/>
              <a:t>dpMapk</a:t>
            </a:r>
            <a:r>
              <a:rPr lang="en-US" dirty="0" smtClean="0"/>
              <a:t> ~1min</a:t>
            </a:r>
          </a:p>
          <a:p>
            <a:r>
              <a:rPr lang="en-US" dirty="0" smtClean="0"/>
              <a:t>Complex mean lifetime ~5min</a:t>
            </a:r>
          </a:p>
          <a:p>
            <a:pPr lvl="1"/>
            <a:r>
              <a:rPr lang="en-US" dirty="0" smtClean="0"/>
              <a:t>Mae-</a:t>
            </a:r>
            <a:r>
              <a:rPr lang="en-US" dirty="0" err="1" smtClean="0"/>
              <a:t>YanP</a:t>
            </a:r>
            <a:r>
              <a:rPr lang="en-US" dirty="0" smtClean="0"/>
              <a:t> ~30sec for rapid dissociation</a:t>
            </a:r>
          </a:p>
          <a:p>
            <a:r>
              <a:rPr lang="en-US" dirty="0" smtClean="0"/>
              <a:t>Protein copy number ~500</a:t>
            </a:r>
          </a:p>
          <a:p>
            <a:r>
              <a:rPr lang="en-US" dirty="0" smtClean="0"/>
              <a:t>RNA copy number ~20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45921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8988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Appropriate start for Mae induction?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6503"/>
            <a:ext cx="3845097" cy="3817622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Prior to Yan induction, the promoter of Mae and miR7 in the model is unbound and poised for translation</a:t>
            </a:r>
          </a:p>
          <a:p>
            <a:r>
              <a:rPr lang="en-US" dirty="0" smtClean="0"/>
              <a:t>I suppress this by only allowing Mae and miR7 to be produced after EGFR signal is started</a:t>
            </a:r>
            <a:endParaRPr lang="en-US" dirty="0"/>
          </a:p>
        </p:txBody>
      </p:sp>
      <p:pic>
        <p:nvPicPr>
          <p:cNvPr id="4" name="Picture 3" descr="full_network_ERK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5732" y="1351713"/>
            <a:ext cx="4708267" cy="399357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374766" y="1351713"/>
            <a:ext cx="2695415" cy="6479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941846" y="1180164"/>
            <a:ext cx="1042908" cy="6479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8018345" y="1158335"/>
            <a:ext cx="751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Notch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024375" y="1006034"/>
            <a:ext cx="6743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EGFR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063756" y="1158335"/>
            <a:ext cx="307905" cy="392626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4302297" y="1619745"/>
            <a:ext cx="761459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72734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0650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Stability of low Yan state?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46562" y="1213140"/>
            <a:ext cx="3840237" cy="4525963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As constructed, PntP1 requires PntP2p for induction</a:t>
            </a:r>
          </a:p>
          <a:p>
            <a:r>
              <a:rPr lang="en-US" dirty="0" smtClean="0"/>
              <a:t>When EGFR signal is lost PntP1, Mae and miR7 degrade and Yan levels rise once again</a:t>
            </a:r>
          </a:p>
          <a:p>
            <a:r>
              <a:rPr lang="en-US" dirty="0" smtClean="0"/>
              <a:t>In the Graham et al. 2010 model, there is positive feedback built in for PntP1 (induction requires either PntP2p or PntP1) which establishes </a:t>
            </a:r>
            <a:r>
              <a:rPr lang="en-US" dirty="0" err="1" smtClean="0"/>
              <a:t>bistability</a:t>
            </a:r>
            <a:endParaRPr lang="en-US" dirty="0"/>
          </a:p>
        </p:txBody>
      </p:sp>
      <p:pic>
        <p:nvPicPr>
          <p:cNvPr id="4" name="Picture 3" descr="full_network_ERK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75366"/>
            <a:ext cx="4708267" cy="399357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39034" y="1375366"/>
            <a:ext cx="2695415" cy="6479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506114" y="1203817"/>
            <a:ext cx="928576" cy="6479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582613" y="1181988"/>
            <a:ext cx="751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Notch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472012" y="1029687"/>
            <a:ext cx="6743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EGFR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434690" y="1551320"/>
            <a:ext cx="1199759" cy="36435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3634449" y="1726382"/>
            <a:ext cx="1073818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8796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4201"/>
            <a:ext cx="8229600" cy="63241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Including PntP1 Feedback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01532" y="1543820"/>
            <a:ext cx="3385268" cy="1904819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 smtClean="0"/>
              <a:t>Low Yan state is now stable, although there is still slight upregulation of Yan post-EGFR</a:t>
            </a:r>
            <a:endParaRPr lang="en-US" dirty="0"/>
          </a:p>
        </p:txBody>
      </p:sp>
      <p:pic>
        <p:nvPicPr>
          <p:cNvPr id="6" name="Picture 5" descr="full_network_ERK1_pntfeedback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607" y="1521302"/>
            <a:ext cx="5029925" cy="4266408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1457394" y="1133351"/>
            <a:ext cx="3395182" cy="521633"/>
            <a:chOff x="1457394" y="1133351"/>
            <a:chExt cx="3395182" cy="521633"/>
          </a:xfrm>
        </p:grpSpPr>
        <p:sp>
          <p:nvSpPr>
            <p:cNvPr id="7" name="Rectangle 6"/>
            <p:cNvSpPr/>
            <p:nvPr/>
          </p:nvSpPr>
          <p:spPr>
            <a:xfrm>
              <a:off x="1457394" y="1479030"/>
              <a:ext cx="2695415" cy="6479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2024474" y="1307481"/>
              <a:ext cx="928576" cy="6479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100973" y="1285652"/>
              <a:ext cx="7516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Notch</a:t>
              </a:r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990372" y="1133351"/>
              <a:ext cx="6743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>
                      <a:lumMod val="50000"/>
                    </a:schemeClr>
                  </a:solidFill>
                </a:rPr>
                <a:t>EGFR</a:t>
              </a:r>
              <a:endParaRPr lang="en-US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785936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6894</TotalTime>
  <Words>621</Words>
  <Application>Microsoft Macintosh PowerPoint</Application>
  <PresentationFormat>On-screen Show (4:3)</PresentationFormat>
  <Paragraphs>116</Paragraphs>
  <Slides>16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Office Theme</vt:lpstr>
      <vt:lpstr>Stochastic Yan Network</vt:lpstr>
      <vt:lpstr>Network Components</vt:lpstr>
      <vt:lpstr>Stochastic Model Features</vt:lpstr>
      <vt:lpstr>Yan degradation following EGFR Signal</vt:lpstr>
      <vt:lpstr>Yan Coefficient of Variation Artifact?</vt:lpstr>
      <vt:lpstr>General Timescale Assumptions</vt:lpstr>
      <vt:lpstr>Appropriate start for Mae induction?</vt:lpstr>
      <vt:lpstr>Stability of low Yan state?</vt:lpstr>
      <vt:lpstr>Including PntP1 Feedback</vt:lpstr>
      <vt:lpstr>Mae/miR7 promoter site model</vt:lpstr>
      <vt:lpstr>Weak Pnt binding relative to Yan Dimer?</vt:lpstr>
      <vt:lpstr>Parameter inference from Experimental Data</vt:lpstr>
      <vt:lpstr>Varying EGFR signaling levels</vt:lpstr>
      <vt:lpstr>EGFR dependent transcriptional control of Yan</vt:lpstr>
      <vt:lpstr>EGFR-TS (scaled by 0.3) transcriptional control of Yan</vt:lpstr>
      <vt:lpstr>Unstable without extended EGFR signal</vt:lpstr>
    </vt:vector>
  </TitlesOfParts>
  <Company>University of Chicago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Stochastic Yan Network</dc:title>
  <dc:creator>Herman Gudjonson</dc:creator>
  <cp:lastModifiedBy>Herman Gudjonson</cp:lastModifiedBy>
  <cp:revision>105</cp:revision>
  <dcterms:created xsi:type="dcterms:W3CDTF">2015-04-06T09:09:18Z</dcterms:created>
  <dcterms:modified xsi:type="dcterms:W3CDTF">2015-04-14T11:07:41Z</dcterms:modified>
</cp:coreProperties>
</file>